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7" r:id="rId2"/>
    <p:sldId id="258" r:id="rId3"/>
    <p:sldId id="264" r:id="rId4"/>
    <p:sldId id="265" r:id="rId5"/>
    <p:sldId id="267" r:id="rId6"/>
    <p:sldId id="259" r:id="rId7"/>
    <p:sldId id="263" r:id="rId8"/>
    <p:sldId id="269" r:id="rId9"/>
    <p:sldId id="270"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451"/>
    <a:srgbClr val="192831"/>
    <a:srgbClr val="5E0B0B"/>
    <a:srgbClr val="4D4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6B0BC5-48BF-4F56-BA13-22FAE834D9F2}" v="13" dt="2024-08-10T17:27:46.360"/>
    <p1510:client id="{3D191D68-2396-6697-F6D4-C741C3F704E5}" v="268" dt="2024-08-11T03:59:54.987"/>
    <p1510:client id="{BE72A3B1-ED87-DF4D-ADDC-CA4CD40B7F3A}" v="12" dt="2024-08-10T17:40:24.243"/>
    <p1510:client id="{D3959EA1-DD41-0CB2-8989-79E47E4B8E23}" v="1591" dt="2024-08-11T03:49:41.3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3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jpeg>
</file>

<file path=ppt/media/image14.png>
</file>

<file path=ppt/media/image15.png>
</file>

<file path=ppt/media/image16.jpg>
</file>

<file path=ppt/media/image17.jpg>
</file>

<file path=ppt/media/image18.jp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1343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662434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601748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78177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687888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976069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6855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67848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42832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24640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8/29/2024</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74048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8/29/2024</a:t>
            </a:fld>
            <a:endParaRPr lang="en-US"/>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422773953"/>
      </p:ext>
    </p:extLst>
  </p:cSld>
  <p:clrMap bg1="dk1" tx1="lt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ivasankaramoorthy/Car-Sales-Conversation-Analyzer.git"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microsoft.com/office/2007/relationships/hdphoto" Target="../media/hdphoto2.wdp"/><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8.png"/><Relationship Id="rId4" Type="http://schemas.microsoft.com/office/2007/relationships/hdphoto" Target="../media/hdphoto3.wdp"/><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11.png"/><Relationship Id="rId4" Type="http://schemas.microsoft.com/office/2007/relationships/hdphoto" Target="../media/hdphoto5.wdp"/><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7.wdp"/><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6" name="Straight Connector 35" hidden="1">
            <a:extLst>
              <a:ext uri="{FF2B5EF4-FFF2-40B4-BE49-F238E27FC236}">
                <a16:creationId xmlns:a16="http://schemas.microsoft.com/office/drawing/2014/main" id="{651B3B56-501F-42FF-8534-28EF7857BD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9708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3" name="Rectangle 32">
            <a:extLst>
              <a:ext uri="{FF2B5EF4-FFF2-40B4-BE49-F238E27FC236}">
                <a16:creationId xmlns:a16="http://schemas.microsoft.com/office/drawing/2014/main" id="{152A56BA-3A0A-4BA7-80D6-2E9A479F27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Oval 34">
            <a:extLst>
              <a:ext uri="{FF2B5EF4-FFF2-40B4-BE49-F238E27FC236}">
                <a16:creationId xmlns:a16="http://schemas.microsoft.com/office/drawing/2014/main" id="{787B812C-3070-452B-83FE-78736A499F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ack and gold background&#10;&#10;Description automatically generated">
            <a:extLst>
              <a:ext uri="{FF2B5EF4-FFF2-40B4-BE49-F238E27FC236}">
                <a16:creationId xmlns:a16="http://schemas.microsoft.com/office/drawing/2014/main" id="{6487C3CE-F6C6-EAC2-3B54-7A54413C590C}"/>
              </a:ext>
            </a:extLst>
          </p:cNvPr>
          <p:cNvPicPr>
            <a:picLocks noChangeAspect="1"/>
          </p:cNvPicPr>
          <p:nvPr/>
        </p:nvPicPr>
        <p:blipFill>
          <a:blip r:embed="rId2"/>
          <a:stretch>
            <a:fillRect/>
          </a:stretch>
        </p:blipFill>
        <p:spPr>
          <a:xfrm>
            <a:off x="2429" y="730"/>
            <a:ext cx="12187141" cy="6856539"/>
          </a:xfrm>
          <a:prstGeom prst="rect">
            <a:avLst/>
          </a:prstGeom>
        </p:spPr>
      </p:pic>
      <p:sp>
        <p:nvSpPr>
          <p:cNvPr id="2" name="Title 1"/>
          <p:cNvSpPr>
            <a:spLocks noGrp="1"/>
          </p:cNvSpPr>
          <p:nvPr>
            <p:ph type="ctrTitle"/>
          </p:nvPr>
        </p:nvSpPr>
        <p:spPr>
          <a:xfrm>
            <a:off x="-1433509" y="213392"/>
            <a:ext cx="6367397" cy="1039925"/>
          </a:xfrm>
        </p:spPr>
        <p:txBody>
          <a:bodyPr>
            <a:normAutofit/>
          </a:bodyPr>
          <a:lstStyle/>
          <a:p>
            <a:pPr algn="ctr"/>
            <a:r>
              <a:rPr lang="en-US" b="0" dirty="0">
                <a:ea typeface="+mj-lt"/>
                <a:cs typeface="+mj-lt"/>
              </a:rPr>
              <a:t>ABOUT US</a:t>
            </a:r>
          </a:p>
        </p:txBody>
      </p:sp>
      <p:sp>
        <p:nvSpPr>
          <p:cNvPr id="3" name="Subtitle 2"/>
          <p:cNvSpPr>
            <a:spLocks noGrp="1"/>
          </p:cNvSpPr>
          <p:nvPr>
            <p:ph type="subTitle" idx="1"/>
          </p:nvPr>
        </p:nvSpPr>
        <p:spPr>
          <a:xfrm>
            <a:off x="302399" y="1783041"/>
            <a:ext cx="5067281" cy="3312737"/>
          </a:xfrm>
        </p:spPr>
        <p:txBody>
          <a:bodyPr vert="horz" lIns="91440" tIns="45720" rIns="91440" bIns="45720" rtlCol="0" anchor="t">
            <a:noAutofit/>
          </a:bodyPr>
          <a:lstStyle/>
          <a:p>
            <a:pPr marL="342900" indent="-342900">
              <a:lnSpc>
                <a:spcPct val="120000"/>
              </a:lnSpc>
              <a:buChar char="•"/>
            </a:pPr>
            <a:r>
              <a:rPr lang="en-US" sz="2400" i="1" dirty="0">
                <a:latin typeface="Times New Roman"/>
                <a:cs typeface="Times New Roman"/>
              </a:rPr>
              <a:t>Ganesh</a:t>
            </a:r>
          </a:p>
          <a:p>
            <a:pPr marL="342900" indent="-342900">
              <a:lnSpc>
                <a:spcPct val="120000"/>
              </a:lnSpc>
              <a:buChar char="•"/>
            </a:pPr>
            <a:r>
              <a:rPr lang="en-US" sz="2400" i="1" dirty="0" err="1">
                <a:latin typeface="Times New Roman"/>
                <a:cs typeface="Times New Roman"/>
              </a:rPr>
              <a:t>Sivasankaramoorthy</a:t>
            </a:r>
            <a:endParaRPr lang="en-US" sz="2400" i="1" dirty="0">
              <a:latin typeface="Times New Roman"/>
              <a:cs typeface="Times New Roman"/>
            </a:endParaRPr>
          </a:p>
          <a:p>
            <a:pPr marL="342900" indent="-342900">
              <a:lnSpc>
                <a:spcPct val="120000"/>
              </a:lnSpc>
              <a:buChar char="•"/>
            </a:pPr>
            <a:r>
              <a:rPr lang="en-US" sz="2400" i="1" dirty="0" err="1">
                <a:latin typeface="Times New Roman"/>
                <a:cs typeface="Times New Roman"/>
              </a:rPr>
              <a:t>Dharaniraj</a:t>
            </a:r>
            <a:r>
              <a:rPr lang="en-US" sz="2400" i="1" dirty="0">
                <a:latin typeface="Times New Roman"/>
                <a:cs typeface="Times New Roman"/>
              </a:rPr>
              <a:t> (Lead)</a:t>
            </a:r>
          </a:p>
        </p:txBody>
      </p:sp>
      <p:cxnSp>
        <p:nvCxnSpPr>
          <p:cNvPr id="14" name="Straight Arrow Connector 13">
            <a:extLst>
              <a:ext uri="{FF2B5EF4-FFF2-40B4-BE49-F238E27FC236}">
                <a16:creationId xmlns:a16="http://schemas.microsoft.com/office/drawing/2014/main" id="{770D2443-AF53-EF2D-4BD6-9105E664198A}"/>
              </a:ext>
            </a:extLst>
          </p:cNvPr>
          <p:cNvCxnSpPr/>
          <p:nvPr/>
        </p:nvCxnSpPr>
        <p:spPr>
          <a:xfrm flipV="1">
            <a:off x="737478" y="1459570"/>
            <a:ext cx="2094961" cy="8586"/>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57BF421-0117-39E0-117C-A283AB2FA0B8}"/>
              </a:ext>
            </a:extLst>
          </p:cNvPr>
          <p:cNvCxnSpPr/>
          <p:nvPr/>
        </p:nvCxnSpPr>
        <p:spPr>
          <a:xfrm flipV="1">
            <a:off x="4987976" y="2035768"/>
            <a:ext cx="2094961" cy="8586"/>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30FE654-12F2-3D11-67B5-1C7C0B52A028}"/>
              </a:ext>
            </a:extLst>
          </p:cNvPr>
          <p:cNvSpPr txBox="1"/>
          <p:nvPr/>
        </p:nvSpPr>
        <p:spPr>
          <a:xfrm>
            <a:off x="4715253" y="2312836"/>
            <a:ext cx="3066787" cy="22419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2400" i="1" dirty="0" err="1">
                <a:latin typeface="Times New Roman"/>
                <a:cs typeface="Times New Roman"/>
              </a:rPr>
              <a:t>PyTorch</a:t>
            </a:r>
            <a:endParaRPr lang="en-US" dirty="0">
              <a:latin typeface="Times New Roman"/>
              <a:cs typeface="Times New Roman"/>
            </a:endParaRPr>
          </a:p>
          <a:p>
            <a:pPr marL="285750" indent="-285750">
              <a:lnSpc>
                <a:spcPct val="150000"/>
              </a:lnSpc>
              <a:buFont typeface="Arial"/>
              <a:buChar char="•"/>
            </a:pPr>
            <a:r>
              <a:rPr lang="en-US" sz="2400" i="1" dirty="0">
                <a:latin typeface="Times New Roman"/>
                <a:cs typeface="Times New Roman"/>
              </a:rPr>
              <a:t>NLTK</a:t>
            </a:r>
          </a:p>
          <a:p>
            <a:pPr marL="285750" indent="-285750">
              <a:lnSpc>
                <a:spcPct val="150000"/>
              </a:lnSpc>
              <a:buFont typeface="Arial"/>
              <a:buChar char="•"/>
            </a:pPr>
            <a:r>
              <a:rPr lang="en-US" sz="2400" i="1" dirty="0" err="1">
                <a:latin typeface="Times New Roman"/>
                <a:cs typeface="Times New Roman"/>
              </a:rPr>
              <a:t>Tranformers</a:t>
            </a:r>
            <a:endParaRPr lang="en-US" sz="2400" i="1" dirty="0">
              <a:latin typeface="Times New Roman"/>
              <a:cs typeface="Times New Roman"/>
            </a:endParaRPr>
          </a:p>
          <a:p>
            <a:pPr marL="285750" indent="-285750">
              <a:lnSpc>
                <a:spcPct val="150000"/>
              </a:lnSpc>
              <a:buFont typeface="Arial"/>
              <a:buChar char="•"/>
            </a:pPr>
            <a:r>
              <a:rPr lang="en-US" sz="2400" i="1" dirty="0" err="1">
                <a:latin typeface="Times New Roman"/>
                <a:cs typeface="Times New Roman"/>
              </a:rPr>
              <a:t>PyMuPdf</a:t>
            </a:r>
            <a:endParaRPr lang="en-US" sz="2400" i="1" dirty="0">
              <a:latin typeface="Times New Roman"/>
              <a:cs typeface="Times New Roman"/>
            </a:endParaRPr>
          </a:p>
        </p:txBody>
      </p:sp>
      <p:sp>
        <p:nvSpPr>
          <p:cNvPr id="16" name="TextBox 15">
            <a:extLst>
              <a:ext uri="{FF2B5EF4-FFF2-40B4-BE49-F238E27FC236}">
                <a16:creationId xmlns:a16="http://schemas.microsoft.com/office/drawing/2014/main" id="{35122FC0-F4E5-B2F8-643C-9C1C077AE9D0}"/>
              </a:ext>
            </a:extLst>
          </p:cNvPr>
          <p:cNvSpPr txBox="1"/>
          <p:nvPr/>
        </p:nvSpPr>
        <p:spPr>
          <a:xfrm>
            <a:off x="4885824" y="1244033"/>
            <a:ext cx="348432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t>L I B R A R I E S</a:t>
            </a:r>
          </a:p>
        </p:txBody>
      </p:sp>
    </p:spTree>
    <p:extLst>
      <p:ext uri="{BB962C8B-B14F-4D97-AF65-F5344CB8AC3E}">
        <p14:creationId xmlns:p14="http://schemas.microsoft.com/office/powerpoint/2010/main" val="392680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Effect transition="in" filter="fade">
                                      <p:cBhvr>
                                        <p:cTn id="27" dur="500"/>
                                        <p:tgtEl>
                                          <p:spTgt spid="16">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barn(outVertical)">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
                                            <p:txEl>
                                              <p:pRg st="0" end="0"/>
                                            </p:txEl>
                                          </p:spTgt>
                                        </p:tgtEl>
                                        <p:attrNameLst>
                                          <p:attrName>style.visibility</p:attrName>
                                        </p:attrNameLst>
                                      </p:cBhvr>
                                      <p:to>
                                        <p:strVal val="visible"/>
                                      </p:to>
                                    </p:set>
                                    <p:animEffect transition="in" filter="fade">
                                      <p:cBhvr>
                                        <p:cTn id="37" dur="500"/>
                                        <p:tgtEl>
                                          <p:spTgt spid="12">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2">
                                            <p:txEl>
                                              <p:pRg st="1" end="1"/>
                                            </p:txEl>
                                          </p:spTgt>
                                        </p:tgtEl>
                                        <p:attrNameLst>
                                          <p:attrName>style.visibility</p:attrName>
                                        </p:attrNameLst>
                                      </p:cBhvr>
                                      <p:to>
                                        <p:strVal val="visible"/>
                                      </p:to>
                                    </p:set>
                                    <p:animEffect transition="in" filter="fade">
                                      <p:cBhvr>
                                        <p:cTn id="42" dur="500"/>
                                        <p:tgtEl>
                                          <p:spTgt spid="12">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
                                            <p:txEl>
                                              <p:pRg st="2" end="2"/>
                                            </p:txEl>
                                          </p:spTgt>
                                        </p:tgtEl>
                                        <p:attrNameLst>
                                          <p:attrName>style.visibility</p:attrName>
                                        </p:attrNameLst>
                                      </p:cBhvr>
                                      <p:to>
                                        <p:strVal val="visible"/>
                                      </p:to>
                                    </p:set>
                                    <p:animEffect transition="in" filter="fade">
                                      <p:cBhvr>
                                        <p:cTn id="47" dur="500"/>
                                        <p:tgtEl>
                                          <p:spTgt spid="12">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2">
                                            <p:txEl>
                                              <p:pRg st="3" end="3"/>
                                            </p:txEl>
                                          </p:spTgt>
                                        </p:tgtEl>
                                        <p:attrNameLst>
                                          <p:attrName>style.visibility</p:attrName>
                                        </p:attrNameLst>
                                      </p:cBhvr>
                                      <p:to>
                                        <p:strVal val="visible"/>
                                      </p:to>
                                    </p:set>
                                    <p:animEffect transition="in" filter="fade">
                                      <p:cBhvr>
                                        <p:cTn id="52" dur="5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network&#10;&#10;Description automatically generated">
            <a:extLst>
              <a:ext uri="{FF2B5EF4-FFF2-40B4-BE49-F238E27FC236}">
                <a16:creationId xmlns:a16="http://schemas.microsoft.com/office/drawing/2014/main" id="{FFDC8143-F8E5-12FA-7865-CB8DC3C0204E}"/>
              </a:ext>
            </a:extLst>
          </p:cNvPr>
          <p:cNvPicPr>
            <a:picLocks noChangeAspect="1"/>
          </p:cNvPicPr>
          <p:nvPr/>
        </p:nvPicPr>
        <p:blipFill rotWithShape="1">
          <a:blip r:embed="rId2">
            <a:alphaModFix amt="50000"/>
          </a:blip>
          <a:srcRect t="7941" b="1731"/>
          <a:stretch/>
        </p:blipFill>
        <p:spPr>
          <a:xfrm>
            <a:off x="20" y="2520"/>
            <a:ext cx="12191980" cy="6855480"/>
          </a:xfrm>
          <a:prstGeom prst="rect">
            <a:avLst/>
          </a:prstGeom>
        </p:spPr>
      </p:pic>
      <p:sp>
        <p:nvSpPr>
          <p:cNvPr id="2" name="Title 1">
            <a:extLst>
              <a:ext uri="{FF2B5EF4-FFF2-40B4-BE49-F238E27FC236}">
                <a16:creationId xmlns:a16="http://schemas.microsoft.com/office/drawing/2014/main" id="{30143A03-8AD2-2B2A-70C6-30433859D703}"/>
              </a:ext>
            </a:extLst>
          </p:cNvPr>
          <p:cNvSpPr>
            <a:spLocks noGrp="1"/>
          </p:cNvSpPr>
          <p:nvPr>
            <p:ph type="title"/>
          </p:nvPr>
        </p:nvSpPr>
        <p:spPr>
          <a:xfrm>
            <a:off x="1183100" y="1937889"/>
            <a:ext cx="3101794" cy="1863399"/>
          </a:xfrm>
        </p:spPr>
        <p:txBody>
          <a:bodyPr/>
          <a:lstStyle/>
          <a:p>
            <a:r>
              <a:rPr lang="en-US" sz="4400"/>
              <a:t>Thank you!</a:t>
            </a:r>
          </a:p>
        </p:txBody>
      </p:sp>
      <p:sp>
        <p:nvSpPr>
          <p:cNvPr id="11" name="Rectangle 10">
            <a:extLst>
              <a:ext uri="{FF2B5EF4-FFF2-40B4-BE49-F238E27FC236}">
                <a16:creationId xmlns:a16="http://schemas.microsoft.com/office/drawing/2014/main" id="{17559FA5-60E7-F1D0-EAF9-A37B92668605}"/>
              </a:ext>
            </a:extLst>
          </p:cNvPr>
          <p:cNvSpPr/>
          <p:nvPr/>
        </p:nvSpPr>
        <p:spPr>
          <a:xfrm>
            <a:off x="5781040" y="0"/>
            <a:ext cx="6410960" cy="687832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qr code with blue squares&#10;&#10;Description automatically generated">
            <a:hlinkClick r:id="rId3"/>
            <a:extLst>
              <a:ext uri="{FF2B5EF4-FFF2-40B4-BE49-F238E27FC236}">
                <a16:creationId xmlns:a16="http://schemas.microsoft.com/office/drawing/2014/main" id="{674ED1E9-B14B-E8AF-6092-82811D19B0A6}"/>
              </a:ext>
            </a:extLst>
          </p:cNvPr>
          <p:cNvPicPr>
            <a:picLocks noGrp="1" noChangeAspect="1"/>
          </p:cNvPicPr>
          <p:nvPr>
            <p:ph idx="1"/>
          </p:nvPr>
        </p:nvPicPr>
        <p:blipFill>
          <a:blip r:embed="rId4"/>
          <a:stretch>
            <a:fillRect/>
          </a:stretch>
        </p:blipFill>
        <p:spPr>
          <a:xfrm>
            <a:off x="7548438" y="2926274"/>
            <a:ext cx="2857500" cy="2857500"/>
          </a:xfrm>
          <a:prstGeom prst="rect">
            <a:avLst/>
          </a:prstGeom>
        </p:spPr>
      </p:pic>
      <p:sp>
        <p:nvSpPr>
          <p:cNvPr id="17" name="Content Placeholder 2">
            <a:extLst>
              <a:ext uri="{FF2B5EF4-FFF2-40B4-BE49-F238E27FC236}">
                <a16:creationId xmlns:a16="http://schemas.microsoft.com/office/drawing/2014/main" id="{F4043B95-A961-AAA3-858A-03EF54269DFF}"/>
              </a:ext>
            </a:extLst>
          </p:cNvPr>
          <p:cNvSpPr txBox="1">
            <a:spLocks/>
          </p:cNvSpPr>
          <p:nvPr/>
        </p:nvSpPr>
        <p:spPr>
          <a:xfrm>
            <a:off x="7725050" y="1864317"/>
            <a:ext cx="3357956" cy="723255"/>
          </a:xfrm>
          <a:prstGeom prst="rect">
            <a:avLst/>
          </a:prstGeom>
        </p:spPr>
        <p:txBody>
          <a:bodyPr vert="horz" lIns="91440" tIns="45720" rIns="91440" bIns="45720" rtlCol="0" anchor="ctr">
            <a:normAutofit/>
          </a:bodyPr>
          <a:lst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solidFill>
                  <a:schemeClr val="bg1"/>
                </a:solidFill>
              </a:rPr>
              <a:t>Project Repository</a:t>
            </a:r>
          </a:p>
        </p:txBody>
      </p:sp>
    </p:spTree>
    <p:extLst>
      <p:ext uri="{BB962C8B-B14F-4D97-AF65-F5344CB8AC3E}">
        <p14:creationId xmlns:p14="http://schemas.microsoft.com/office/powerpoint/2010/main" val="2174292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up of a network&#10;&#10;Description automatically generated">
            <a:extLst>
              <a:ext uri="{FF2B5EF4-FFF2-40B4-BE49-F238E27FC236}">
                <a16:creationId xmlns:a16="http://schemas.microsoft.com/office/drawing/2014/main" id="{46406F44-16B3-E362-369F-E6D96398AF39}"/>
              </a:ext>
            </a:extLst>
          </p:cNvPr>
          <p:cNvPicPr>
            <a:picLocks noChangeAspect="1"/>
          </p:cNvPicPr>
          <p:nvPr/>
        </p:nvPicPr>
        <p:blipFill rotWithShape="1">
          <a:blip r:embed="rId2">
            <a:alphaModFix amt="50000"/>
          </a:blip>
          <a:srcRect t="7941" b="1731"/>
          <a:stretch/>
        </p:blipFill>
        <p:spPr>
          <a:xfrm>
            <a:off x="20" y="2520"/>
            <a:ext cx="12191980" cy="6855480"/>
          </a:xfrm>
          <a:prstGeom prst="rect">
            <a:avLst/>
          </a:prstGeom>
        </p:spPr>
      </p:pic>
      <p:sp useBgFill="1">
        <p:nvSpPr>
          <p:cNvPr id="10" name="Rectangle 9">
            <a:extLst>
              <a:ext uri="{FF2B5EF4-FFF2-40B4-BE49-F238E27FC236}">
                <a16:creationId xmlns:a16="http://schemas.microsoft.com/office/drawing/2014/main" id="{35709097-1D5E-461B-A75A-2CB4E0B19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E7CE3D-756A-41A4-9B20-2A2FC3A1E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black and gold background&#10;&#10;Description automatically generated">
            <a:extLst>
              <a:ext uri="{FF2B5EF4-FFF2-40B4-BE49-F238E27FC236}">
                <a16:creationId xmlns:a16="http://schemas.microsoft.com/office/drawing/2014/main" id="{C8AF331B-0C50-8A05-391F-F0883EAD585C}"/>
              </a:ext>
            </a:extLst>
          </p:cNvPr>
          <p:cNvPicPr>
            <a:picLocks noChangeAspect="1"/>
          </p:cNvPicPr>
          <p:nvPr/>
        </p:nvPicPr>
        <p:blipFill>
          <a:blip r:embed="rId3"/>
          <a:stretch>
            <a:fillRect/>
          </a:stretch>
        </p:blipFill>
        <p:spPr>
          <a:xfrm>
            <a:off x="6508" y="-1991"/>
            <a:ext cx="12178984" cy="6861981"/>
          </a:xfrm>
          <a:prstGeom prst="rect">
            <a:avLst/>
          </a:prstGeom>
        </p:spPr>
      </p:pic>
      <p:sp>
        <p:nvSpPr>
          <p:cNvPr id="2" name="Title 1">
            <a:extLst>
              <a:ext uri="{FF2B5EF4-FFF2-40B4-BE49-F238E27FC236}">
                <a16:creationId xmlns:a16="http://schemas.microsoft.com/office/drawing/2014/main" id="{1089BEAD-F928-25BD-780F-5417ED12B1E6}"/>
              </a:ext>
            </a:extLst>
          </p:cNvPr>
          <p:cNvSpPr>
            <a:spLocks noGrp="1"/>
          </p:cNvSpPr>
          <p:nvPr>
            <p:ph type="title"/>
          </p:nvPr>
        </p:nvSpPr>
        <p:spPr>
          <a:xfrm>
            <a:off x="1094748" y="354161"/>
            <a:ext cx="9238434" cy="667059"/>
          </a:xfrm>
        </p:spPr>
        <p:txBody>
          <a:bodyPr>
            <a:normAutofit/>
          </a:bodyPr>
          <a:lstStyle/>
          <a:p>
            <a:r>
              <a:rPr lang="en-US" dirty="0"/>
              <a:t>WHY WE DID?</a:t>
            </a:r>
          </a:p>
        </p:txBody>
      </p:sp>
      <p:cxnSp>
        <p:nvCxnSpPr>
          <p:cNvPr id="14" name="Straight Connector 13">
            <a:extLst>
              <a:ext uri="{FF2B5EF4-FFF2-40B4-BE49-F238E27FC236}">
                <a16:creationId xmlns:a16="http://schemas.microsoft.com/office/drawing/2014/main" id="{837CF948-9F12-4674-98E3-7A7FE57A19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A tree in a field with the sun shining through&#10;&#10;Description automatically generated">
            <a:extLst>
              <a:ext uri="{FF2B5EF4-FFF2-40B4-BE49-F238E27FC236}">
                <a16:creationId xmlns:a16="http://schemas.microsoft.com/office/drawing/2014/main" id="{A33BDE50-0FA6-4E87-AC9E-ACBAB5CA009E}"/>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8000"/>
                    </a14:imgEffect>
                  </a14:imgLayer>
                </a14:imgProps>
              </a:ext>
            </a:extLst>
          </a:blip>
          <a:srcRect l="16514" r="16514"/>
          <a:stretch/>
        </p:blipFill>
        <p:spPr>
          <a:xfrm>
            <a:off x="8067523" y="2906875"/>
            <a:ext cx="3149608" cy="3135226"/>
          </a:xfrm>
          <a:prstGeom prst="ellipse">
            <a:avLst/>
          </a:prstGeom>
          <a:effectLst>
            <a:outerShdw blurRad="977900" dist="38100" dir="4740000">
              <a:srgbClr val="A5A5A5">
                <a:alpha val="39000"/>
              </a:srgbClr>
            </a:outerShdw>
          </a:effectLst>
        </p:spPr>
      </p:pic>
      <p:pic>
        <p:nvPicPr>
          <p:cNvPr id="6" name="Picture 5" descr="A person looking at a magnifying glass&#10;&#10;Description automatically generated">
            <a:extLst>
              <a:ext uri="{FF2B5EF4-FFF2-40B4-BE49-F238E27FC236}">
                <a16:creationId xmlns:a16="http://schemas.microsoft.com/office/drawing/2014/main" id="{7E9163E8-617A-43D5-9485-19E129F806EC}"/>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4000"/>
                    </a14:imgEffect>
                    <a14:imgEffect>
                      <a14:brightnessContrast bright="-37000" contrast="-75000"/>
                    </a14:imgEffect>
                  </a14:imgLayer>
                </a14:imgProps>
              </a:ext>
            </a:extLst>
          </a:blip>
          <a:srcRect l="22003" r="22003"/>
          <a:stretch/>
        </p:blipFill>
        <p:spPr>
          <a:xfrm>
            <a:off x="1100116" y="2920798"/>
            <a:ext cx="3125417" cy="3125779"/>
          </a:xfrm>
          <a:prstGeom prst="ellipse">
            <a:avLst/>
          </a:prstGeom>
          <a:effectLst>
            <a:outerShdw blurRad="977900" dist="38100" dir="4080000">
              <a:srgbClr val="A5A5A5">
                <a:alpha val="38000"/>
              </a:srgbClr>
            </a:outerShdw>
          </a:effectLst>
        </p:spPr>
      </p:pic>
      <p:pic>
        <p:nvPicPr>
          <p:cNvPr id="4" name="Picture 3" descr="A person looking at a magnifying glass&#10;&#10;Description automatically generated">
            <a:extLst>
              <a:ext uri="{FF2B5EF4-FFF2-40B4-BE49-F238E27FC236}">
                <a16:creationId xmlns:a16="http://schemas.microsoft.com/office/drawing/2014/main" id="{6F5C115D-2E57-E6FE-767B-757486A29288}"/>
              </a:ext>
            </a:extLst>
          </p:cNvPr>
          <p:cNvPicPr>
            <a:picLocks/>
          </p:cNvPicPr>
          <p:nvPr/>
        </p:nvPicPr>
        <p:blipFill rotWithShape="1">
          <a:blip r:embed="rId8">
            <a:extLst>
              <a:ext uri="{BEBA8EAE-BF5A-486C-A8C5-ECC9F3942E4B}">
                <a14:imgProps xmlns:a14="http://schemas.microsoft.com/office/drawing/2010/main">
                  <a14:imgLayer r:embed="rId7">
                    <a14:imgEffect>
                      <a14:saturation sat="204000"/>
                    </a14:imgEffect>
                    <a14:imgEffect>
                      <a14:brightnessContrast bright="-48000" contrast="13000"/>
                    </a14:imgEffect>
                  </a14:imgLayer>
                </a14:imgProps>
              </a:ext>
            </a:extLst>
          </a:blip>
          <a:srcRect l="11353" r="35148" b="3333"/>
          <a:stretch/>
        </p:blipFill>
        <p:spPr>
          <a:xfrm>
            <a:off x="5351593" y="2647291"/>
            <a:ext cx="3494984" cy="3536440"/>
          </a:xfrm>
          <a:prstGeom prst="ellipse">
            <a:avLst/>
          </a:prstGeom>
          <a:effectLst>
            <a:outerShdw blurRad="965200" dist="38100" dir="3660000">
              <a:srgbClr val="A5A5A5">
                <a:alpha val="39000"/>
              </a:srgbClr>
            </a:outerShdw>
          </a:effectLst>
        </p:spPr>
      </p:pic>
      <p:pic>
        <p:nvPicPr>
          <p:cNvPr id="8" name="Picture 7" descr="A group of women with computer and paper airplane flying&#10;&#10;Description automatically generated">
            <a:extLst>
              <a:ext uri="{FF2B5EF4-FFF2-40B4-BE49-F238E27FC236}">
                <a16:creationId xmlns:a16="http://schemas.microsoft.com/office/drawing/2014/main" id="{D56F3890-58B0-EEBF-CE05-0E6BBC848A74}"/>
              </a:ext>
            </a:extLst>
          </p:cNvPr>
          <p:cNvPicPr>
            <a:picLocks noChangeAspect="1"/>
          </p:cNvPicPr>
          <p:nvPr/>
        </p:nvPicPr>
        <p:blipFill rotWithShape="1">
          <a:blip r:embed="rId9"/>
          <a:srcRect l="21802" r="21802"/>
          <a:stretch/>
        </p:blipFill>
        <p:spPr>
          <a:xfrm>
            <a:off x="3304860" y="2648663"/>
            <a:ext cx="3657607" cy="3648193"/>
          </a:xfrm>
          <a:prstGeom prst="ellipse">
            <a:avLst/>
          </a:prstGeom>
          <a:effectLst>
            <a:outerShdw blurRad="977900" dist="38100" dir="4080000">
              <a:srgbClr val="A5A5A5">
                <a:alpha val="39000"/>
              </a:srgbClr>
            </a:outerShdw>
          </a:effectLst>
        </p:spPr>
      </p:pic>
      <p:sp>
        <p:nvSpPr>
          <p:cNvPr id="11" name="TextBox 10">
            <a:extLst>
              <a:ext uri="{FF2B5EF4-FFF2-40B4-BE49-F238E27FC236}">
                <a16:creationId xmlns:a16="http://schemas.microsoft.com/office/drawing/2014/main" id="{D3DEFA1B-FED5-2121-41D6-F09B84671DC7}"/>
              </a:ext>
            </a:extLst>
          </p:cNvPr>
          <p:cNvSpPr txBox="1"/>
          <p:nvPr/>
        </p:nvSpPr>
        <p:spPr>
          <a:xfrm>
            <a:off x="1431059" y="1540355"/>
            <a:ext cx="377074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Trade Gothic Next Cond"/>
              </a:rPr>
              <a:t>CONVERSATION PARSING</a:t>
            </a:r>
          </a:p>
        </p:txBody>
      </p:sp>
      <p:sp>
        <p:nvSpPr>
          <p:cNvPr id="13" name="TextBox 12">
            <a:extLst>
              <a:ext uri="{FF2B5EF4-FFF2-40B4-BE49-F238E27FC236}">
                <a16:creationId xmlns:a16="http://schemas.microsoft.com/office/drawing/2014/main" id="{6E148A87-CE63-EFF0-4175-ACE80F7F36E3}"/>
              </a:ext>
            </a:extLst>
          </p:cNvPr>
          <p:cNvSpPr txBox="1"/>
          <p:nvPr/>
        </p:nvSpPr>
        <p:spPr>
          <a:xfrm>
            <a:off x="576999" y="-80779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5" name="TextBox 14">
            <a:extLst>
              <a:ext uri="{FF2B5EF4-FFF2-40B4-BE49-F238E27FC236}">
                <a16:creationId xmlns:a16="http://schemas.microsoft.com/office/drawing/2014/main" id="{53AE0CA9-D884-911E-D9A1-38B22091C606}"/>
              </a:ext>
            </a:extLst>
          </p:cNvPr>
          <p:cNvSpPr txBox="1"/>
          <p:nvPr/>
        </p:nvSpPr>
        <p:spPr>
          <a:xfrm>
            <a:off x="4349183" y="5419649"/>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a:t>_ </a:t>
            </a:r>
            <a:r>
              <a:rPr lang="en-US" sz="7200" b="1">
                <a:solidFill>
                  <a:schemeClr val="tx1">
                    <a:lumMod val="65000"/>
                  </a:schemeClr>
                </a:solidFill>
              </a:rPr>
              <a:t>_ _ _</a:t>
            </a:r>
          </a:p>
        </p:txBody>
      </p:sp>
    </p:spTree>
    <p:extLst>
      <p:ext uri="{BB962C8B-B14F-4D97-AF65-F5344CB8AC3E}">
        <p14:creationId xmlns:p14="http://schemas.microsoft.com/office/powerpoint/2010/main" val="2364714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709097-1D5E-461B-A75A-2CB4E0B19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E7CE3D-756A-41A4-9B20-2A2FC3A1E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ack and gold background&#10;&#10;Description automatically generated">
            <a:extLst>
              <a:ext uri="{FF2B5EF4-FFF2-40B4-BE49-F238E27FC236}">
                <a16:creationId xmlns:a16="http://schemas.microsoft.com/office/drawing/2014/main" id="{A4A2FD27-F941-8B3B-01E2-FC093BFBB423}"/>
              </a:ext>
            </a:extLst>
          </p:cNvPr>
          <p:cNvPicPr>
            <a:picLocks noChangeAspect="1"/>
          </p:cNvPicPr>
          <p:nvPr/>
        </p:nvPicPr>
        <p:blipFill>
          <a:blip r:embed="rId2"/>
          <a:stretch>
            <a:fillRect/>
          </a:stretch>
        </p:blipFill>
        <p:spPr>
          <a:xfrm>
            <a:off x="6508" y="-1992"/>
            <a:ext cx="12178985" cy="6861982"/>
          </a:xfrm>
          <a:prstGeom prst="rect">
            <a:avLst/>
          </a:prstGeom>
        </p:spPr>
      </p:pic>
      <p:cxnSp>
        <p:nvCxnSpPr>
          <p:cNvPr id="14" name="Straight Connector 13">
            <a:extLst>
              <a:ext uri="{FF2B5EF4-FFF2-40B4-BE49-F238E27FC236}">
                <a16:creationId xmlns:a16="http://schemas.microsoft.com/office/drawing/2014/main" id="{837CF948-9F12-4674-98E3-7A7FE57A19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A crowd of people on a stage with lights&#10;&#10;Description automatically generated">
            <a:extLst>
              <a:ext uri="{FF2B5EF4-FFF2-40B4-BE49-F238E27FC236}">
                <a16:creationId xmlns:a16="http://schemas.microsoft.com/office/drawing/2014/main" id="{A33BDE50-0FA6-4E87-AC9E-ACBAB5CA009E}"/>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70000"/>
                    </a14:imgEffect>
                  </a14:imgLayer>
                </a14:imgProps>
              </a:ext>
            </a:extLst>
          </a:blip>
          <a:srcRect l="16510" r="16510"/>
          <a:stretch/>
        </p:blipFill>
        <p:spPr>
          <a:xfrm>
            <a:off x="8067523" y="2906875"/>
            <a:ext cx="3149608" cy="3135226"/>
          </a:xfrm>
          <a:prstGeom prst="ellipse">
            <a:avLst/>
          </a:prstGeom>
          <a:effectLst>
            <a:outerShdw blurRad="977900" dist="38100" dir="4740000">
              <a:srgbClr val="A5A5A5">
                <a:alpha val="39000"/>
              </a:srgbClr>
            </a:outerShdw>
          </a:effectLst>
        </p:spPr>
      </p:pic>
      <p:pic>
        <p:nvPicPr>
          <p:cNvPr id="6" name="Picture 5">
            <a:extLst>
              <a:ext uri="{FF2B5EF4-FFF2-40B4-BE49-F238E27FC236}">
                <a16:creationId xmlns:a16="http://schemas.microsoft.com/office/drawing/2014/main" id="{7E9163E8-617A-43D5-9485-19E129F806EC}"/>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8000" contrast="-13000"/>
                    </a14:imgEffect>
                  </a14:imgLayer>
                </a14:imgProps>
              </a:ext>
            </a:extLst>
          </a:blip>
          <a:srcRect l="21878" r="21878"/>
          <a:stretch/>
        </p:blipFill>
        <p:spPr>
          <a:xfrm>
            <a:off x="1100116" y="2920798"/>
            <a:ext cx="3125417" cy="3125779"/>
          </a:xfrm>
          <a:prstGeom prst="ellipse">
            <a:avLst/>
          </a:prstGeom>
          <a:effectLst>
            <a:outerShdw blurRad="977900" dist="38100" dir="4080000">
              <a:srgbClr val="A5A5A5">
                <a:alpha val="38000"/>
              </a:srgbClr>
            </a:outerShdw>
          </a:effectLst>
        </p:spPr>
      </p:pic>
      <p:pic>
        <p:nvPicPr>
          <p:cNvPr id="4" name="Picture 3" descr="A tree in a field with the sun shining through&#10;&#10;Description automatically generated">
            <a:extLst>
              <a:ext uri="{FF2B5EF4-FFF2-40B4-BE49-F238E27FC236}">
                <a16:creationId xmlns:a16="http://schemas.microsoft.com/office/drawing/2014/main" id="{6F5C115D-2E57-E6FE-767B-757486A29288}"/>
              </a:ext>
            </a:extLst>
          </p:cNvPr>
          <p:cNvPicPr>
            <a:picLocks/>
          </p:cNvPicPr>
          <p:nvPr/>
        </p:nvPicPr>
        <p:blipFill rotWithShape="1">
          <a:blip r:embed="rId7">
            <a:extLst>
              <a:ext uri="{BEBA8EAE-BF5A-486C-A8C5-ECC9F3942E4B}">
                <a14:imgProps xmlns:a14="http://schemas.microsoft.com/office/drawing/2010/main">
                  <a14:imgLayer r:embed="rId8">
                    <a14:imgEffect>
                      <a14:brightnessContrast bright="-48000"/>
                    </a14:imgEffect>
                  </a14:imgLayer>
                </a14:imgProps>
              </a:ext>
            </a:extLst>
          </a:blip>
          <a:srcRect l="16681" r="16681"/>
          <a:stretch/>
        </p:blipFill>
        <p:spPr>
          <a:xfrm>
            <a:off x="5351593" y="2641803"/>
            <a:ext cx="3656854" cy="3658404"/>
          </a:xfrm>
          <a:prstGeom prst="ellipse">
            <a:avLst/>
          </a:prstGeom>
          <a:effectLst>
            <a:outerShdw blurRad="965200" dist="38100" dir="3660000">
              <a:srgbClr val="A5A5A5">
                <a:alpha val="39000"/>
              </a:srgbClr>
            </a:outerShdw>
          </a:effectLst>
        </p:spPr>
      </p:pic>
      <p:pic>
        <p:nvPicPr>
          <p:cNvPr id="8" name="Picture 7" descr="A person looking at a magnifying glass&#10;&#10;Description automatically generated">
            <a:extLst>
              <a:ext uri="{FF2B5EF4-FFF2-40B4-BE49-F238E27FC236}">
                <a16:creationId xmlns:a16="http://schemas.microsoft.com/office/drawing/2014/main" id="{D56F3890-58B0-EEBF-CE05-0E6BBC848A74}"/>
              </a:ext>
            </a:extLst>
          </p:cNvPr>
          <p:cNvPicPr>
            <a:picLocks noChangeAspect="1"/>
          </p:cNvPicPr>
          <p:nvPr/>
        </p:nvPicPr>
        <p:blipFill rotWithShape="1">
          <a:blip r:embed="rId9"/>
          <a:srcRect l="21928" r="21928"/>
          <a:stretch/>
        </p:blipFill>
        <p:spPr>
          <a:xfrm>
            <a:off x="3304860" y="2648663"/>
            <a:ext cx="3657607" cy="3648193"/>
          </a:xfrm>
          <a:prstGeom prst="ellipse">
            <a:avLst/>
          </a:prstGeom>
          <a:effectLst>
            <a:outerShdw blurRad="977900" dist="38100" dir="4080000">
              <a:srgbClr val="A5A5A5">
                <a:alpha val="39000"/>
              </a:srgbClr>
            </a:outerShdw>
          </a:effectLst>
        </p:spPr>
      </p:pic>
      <p:sp>
        <p:nvSpPr>
          <p:cNvPr id="11" name="TextBox 10">
            <a:extLst>
              <a:ext uri="{FF2B5EF4-FFF2-40B4-BE49-F238E27FC236}">
                <a16:creationId xmlns:a16="http://schemas.microsoft.com/office/drawing/2014/main" id="{D3DEFA1B-FED5-2121-41D6-F09B84671DC7}"/>
              </a:ext>
            </a:extLst>
          </p:cNvPr>
          <p:cNvSpPr txBox="1"/>
          <p:nvPr/>
        </p:nvSpPr>
        <p:spPr>
          <a:xfrm>
            <a:off x="1408961" y="1541761"/>
            <a:ext cx="444987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Trade Gothic Next Cond"/>
              </a:rPr>
              <a:t>EXTRACTED FEATURES</a:t>
            </a:r>
          </a:p>
        </p:txBody>
      </p:sp>
      <p:sp>
        <p:nvSpPr>
          <p:cNvPr id="13" name="TextBox 12">
            <a:extLst>
              <a:ext uri="{FF2B5EF4-FFF2-40B4-BE49-F238E27FC236}">
                <a16:creationId xmlns:a16="http://schemas.microsoft.com/office/drawing/2014/main" id="{6E148A87-CE63-EFF0-4175-ACE80F7F36E3}"/>
              </a:ext>
            </a:extLst>
          </p:cNvPr>
          <p:cNvSpPr txBox="1"/>
          <p:nvPr/>
        </p:nvSpPr>
        <p:spPr>
          <a:xfrm>
            <a:off x="576999" y="-80779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5" name="TextBox 14">
            <a:extLst>
              <a:ext uri="{FF2B5EF4-FFF2-40B4-BE49-F238E27FC236}">
                <a16:creationId xmlns:a16="http://schemas.microsoft.com/office/drawing/2014/main" id="{53AE0CA9-D884-911E-D9A1-38B22091C606}"/>
              </a:ext>
            </a:extLst>
          </p:cNvPr>
          <p:cNvSpPr txBox="1"/>
          <p:nvPr/>
        </p:nvSpPr>
        <p:spPr>
          <a:xfrm>
            <a:off x="4349183" y="5419649"/>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a:solidFill>
                  <a:schemeClr val="tx1">
                    <a:lumMod val="65000"/>
                  </a:schemeClr>
                </a:solidFill>
              </a:rPr>
              <a:t>_ </a:t>
            </a:r>
            <a:r>
              <a:rPr lang="en-US" sz="7200" b="1"/>
              <a:t>_ </a:t>
            </a:r>
            <a:r>
              <a:rPr lang="en-US" sz="7200" b="1">
                <a:solidFill>
                  <a:schemeClr val="tx1">
                    <a:lumMod val="65000"/>
                  </a:schemeClr>
                </a:solidFill>
              </a:rPr>
              <a:t>_ _</a:t>
            </a:r>
          </a:p>
        </p:txBody>
      </p:sp>
    </p:spTree>
    <p:extLst>
      <p:ext uri="{BB962C8B-B14F-4D97-AF65-F5344CB8AC3E}">
        <p14:creationId xmlns:p14="http://schemas.microsoft.com/office/powerpoint/2010/main" val="33347141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709097-1D5E-461B-A75A-2CB4E0B19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E7CE3D-756A-41A4-9B20-2A2FC3A1E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ack and gold background&#10;&#10;Description automatically generated">
            <a:extLst>
              <a:ext uri="{FF2B5EF4-FFF2-40B4-BE49-F238E27FC236}">
                <a16:creationId xmlns:a16="http://schemas.microsoft.com/office/drawing/2014/main" id="{78F15D18-C8D4-A6D0-5FC9-810E06DBA706}"/>
              </a:ext>
            </a:extLst>
          </p:cNvPr>
          <p:cNvPicPr>
            <a:picLocks noChangeAspect="1"/>
          </p:cNvPicPr>
          <p:nvPr/>
        </p:nvPicPr>
        <p:blipFill>
          <a:blip r:embed="rId2"/>
          <a:stretch>
            <a:fillRect/>
          </a:stretch>
        </p:blipFill>
        <p:spPr>
          <a:xfrm>
            <a:off x="6509" y="-1991"/>
            <a:ext cx="12178982" cy="6861980"/>
          </a:xfrm>
          <a:prstGeom prst="rect">
            <a:avLst/>
          </a:prstGeom>
        </p:spPr>
      </p:pic>
      <p:cxnSp>
        <p:nvCxnSpPr>
          <p:cNvPr id="14" name="Straight Connector 13">
            <a:extLst>
              <a:ext uri="{FF2B5EF4-FFF2-40B4-BE49-F238E27FC236}">
                <a16:creationId xmlns:a16="http://schemas.microsoft.com/office/drawing/2014/main" id="{837CF948-9F12-4674-98E3-7A7FE57A19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A group of women with computer and paper airplane flying&#10;&#10;Description automatically generated">
            <a:extLst>
              <a:ext uri="{FF2B5EF4-FFF2-40B4-BE49-F238E27FC236}">
                <a16:creationId xmlns:a16="http://schemas.microsoft.com/office/drawing/2014/main" id="{A33BDE50-0FA6-4E87-AC9E-ACBAB5CA009E}"/>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8000"/>
                    </a14:imgEffect>
                  </a14:imgLayer>
                </a14:imgProps>
              </a:ext>
            </a:extLst>
          </a:blip>
          <a:srcRect l="21746" r="21746"/>
          <a:stretch/>
        </p:blipFill>
        <p:spPr>
          <a:xfrm>
            <a:off x="8067523" y="2906875"/>
            <a:ext cx="3149608" cy="3135226"/>
          </a:xfrm>
          <a:prstGeom prst="ellipse">
            <a:avLst/>
          </a:prstGeom>
          <a:effectLst>
            <a:outerShdw blurRad="977900" dist="38100" dir="4740000">
              <a:srgbClr val="A5A5A5">
                <a:alpha val="39000"/>
              </a:srgbClr>
            </a:outerShdw>
          </a:effectLst>
        </p:spPr>
      </p:pic>
      <p:pic>
        <p:nvPicPr>
          <p:cNvPr id="4" name="Picture 3">
            <a:extLst>
              <a:ext uri="{FF2B5EF4-FFF2-40B4-BE49-F238E27FC236}">
                <a16:creationId xmlns:a16="http://schemas.microsoft.com/office/drawing/2014/main" id="{6F5C115D-2E57-E6FE-767B-757486A29288}"/>
              </a:ext>
            </a:extLst>
          </p:cNvPr>
          <p:cNvPicPr>
            <a:picLocks/>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rcRect l="21" r="21"/>
          <a:stretch/>
        </p:blipFill>
        <p:spPr>
          <a:xfrm>
            <a:off x="5351593" y="2641803"/>
            <a:ext cx="3656854" cy="3658404"/>
          </a:xfrm>
          <a:prstGeom prst="ellipse">
            <a:avLst/>
          </a:prstGeom>
          <a:effectLst>
            <a:outerShdw blurRad="965200" dist="38100" dir="3660000">
              <a:srgbClr val="A5A5A5">
                <a:alpha val="39000"/>
              </a:srgbClr>
            </a:outerShdw>
          </a:effectLst>
        </p:spPr>
      </p:pic>
      <p:pic>
        <p:nvPicPr>
          <p:cNvPr id="3" name="Picture 2" descr="A person looking at a magnifying glass&#10;&#10;Description automatically generated">
            <a:extLst>
              <a:ext uri="{FF2B5EF4-FFF2-40B4-BE49-F238E27FC236}">
                <a16:creationId xmlns:a16="http://schemas.microsoft.com/office/drawing/2014/main" id="{184D7823-38DB-5409-FCB3-F0F375CF3186}"/>
              </a:ext>
            </a:extLst>
          </p:cNvPr>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48000"/>
                    </a14:imgEffect>
                  </a14:imgLayer>
                </a14:imgProps>
              </a:ext>
            </a:extLst>
          </a:blip>
          <a:srcRect l="21872" r="21872"/>
          <a:stretch/>
        </p:blipFill>
        <p:spPr>
          <a:xfrm>
            <a:off x="989532" y="2865935"/>
            <a:ext cx="3149608" cy="3135226"/>
          </a:xfrm>
          <a:prstGeom prst="ellipse">
            <a:avLst/>
          </a:prstGeom>
          <a:effectLst>
            <a:outerShdw blurRad="977900" dist="38100" dir="4740000">
              <a:srgbClr val="A5A5A5">
                <a:alpha val="39000"/>
              </a:srgbClr>
            </a:outerShdw>
          </a:effectLst>
        </p:spPr>
      </p:pic>
      <p:pic>
        <p:nvPicPr>
          <p:cNvPr id="8" name="Picture 7" descr="A tree in a field with the sun shining through&#10;&#10;Description automatically generated">
            <a:extLst>
              <a:ext uri="{FF2B5EF4-FFF2-40B4-BE49-F238E27FC236}">
                <a16:creationId xmlns:a16="http://schemas.microsoft.com/office/drawing/2014/main" id="{D56F3890-58B0-EEBF-CE05-0E6BBC848A74}"/>
              </a:ext>
            </a:extLst>
          </p:cNvPr>
          <p:cNvPicPr>
            <a:picLocks noChangeAspect="1"/>
          </p:cNvPicPr>
          <p:nvPr/>
        </p:nvPicPr>
        <p:blipFill rotWithShape="1">
          <a:blip r:embed="rId9"/>
          <a:srcRect l="16516" r="16516"/>
          <a:stretch/>
        </p:blipFill>
        <p:spPr>
          <a:xfrm>
            <a:off x="3304860" y="2648663"/>
            <a:ext cx="3664673" cy="3648193"/>
          </a:xfrm>
          <a:prstGeom prst="ellipse">
            <a:avLst/>
          </a:prstGeom>
          <a:effectLst>
            <a:outerShdw blurRad="977900" dist="38100" dir="4080000">
              <a:srgbClr val="A5A5A5">
                <a:alpha val="39000"/>
              </a:srgbClr>
            </a:outerShdw>
          </a:effectLst>
        </p:spPr>
      </p:pic>
      <p:sp>
        <p:nvSpPr>
          <p:cNvPr id="11" name="TextBox 10">
            <a:extLst>
              <a:ext uri="{FF2B5EF4-FFF2-40B4-BE49-F238E27FC236}">
                <a16:creationId xmlns:a16="http://schemas.microsoft.com/office/drawing/2014/main" id="{D3DEFA1B-FED5-2121-41D6-F09B84671DC7}"/>
              </a:ext>
            </a:extLst>
          </p:cNvPr>
          <p:cNvSpPr txBox="1"/>
          <p:nvPr/>
        </p:nvSpPr>
        <p:spPr>
          <a:xfrm>
            <a:off x="-215788" y="1592447"/>
            <a:ext cx="469905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dirty="0">
                <a:latin typeface="Trade Gothic Next Cond"/>
              </a:rPr>
              <a:t>SIMPLE UI</a:t>
            </a:r>
          </a:p>
        </p:txBody>
      </p:sp>
      <p:sp>
        <p:nvSpPr>
          <p:cNvPr id="13" name="TextBox 12">
            <a:extLst>
              <a:ext uri="{FF2B5EF4-FFF2-40B4-BE49-F238E27FC236}">
                <a16:creationId xmlns:a16="http://schemas.microsoft.com/office/drawing/2014/main" id="{6E148A87-CE63-EFF0-4175-ACE80F7F36E3}"/>
              </a:ext>
            </a:extLst>
          </p:cNvPr>
          <p:cNvSpPr txBox="1"/>
          <p:nvPr/>
        </p:nvSpPr>
        <p:spPr>
          <a:xfrm>
            <a:off x="576999" y="-80779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5" name="TextBox 14">
            <a:extLst>
              <a:ext uri="{FF2B5EF4-FFF2-40B4-BE49-F238E27FC236}">
                <a16:creationId xmlns:a16="http://schemas.microsoft.com/office/drawing/2014/main" id="{53AE0CA9-D884-911E-D9A1-38B22091C606}"/>
              </a:ext>
            </a:extLst>
          </p:cNvPr>
          <p:cNvSpPr txBox="1"/>
          <p:nvPr/>
        </p:nvSpPr>
        <p:spPr>
          <a:xfrm>
            <a:off x="4349183" y="5419649"/>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a:solidFill>
                  <a:schemeClr val="tx1">
                    <a:lumMod val="65000"/>
                  </a:schemeClr>
                </a:solidFill>
              </a:rPr>
              <a:t>_ _ </a:t>
            </a:r>
            <a:r>
              <a:rPr lang="en-US" sz="7200" b="1"/>
              <a:t>_</a:t>
            </a:r>
            <a:r>
              <a:rPr lang="en-US" sz="7200" b="1">
                <a:solidFill>
                  <a:schemeClr val="tx1">
                    <a:lumMod val="65000"/>
                  </a:schemeClr>
                </a:solidFill>
              </a:rPr>
              <a:t> _</a:t>
            </a:r>
          </a:p>
        </p:txBody>
      </p:sp>
    </p:spTree>
    <p:extLst>
      <p:ext uri="{BB962C8B-B14F-4D97-AF65-F5344CB8AC3E}">
        <p14:creationId xmlns:p14="http://schemas.microsoft.com/office/powerpoint/2010/main" val="1203997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709097-1D5E-461B-A75A-2CB4E0B19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8E7CE3D-756A-41A4-9B20-2A2FC3A1E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ack and gold background&#10;&#10;Description automatically generated">
            <a:extLst>
              <a:ext uri="{FF2B5EF4-FFF2-40B4-BE49-F238E27FC236}">
                <a16:creationId xmlns:a16="http://schemas.microsoft.com/office/drawing/2014/main" id="{E08443BF-BCC9-32C3-ED24-829A70E134B5}"/>
              </a:ext>
            </a:extLst>
          </p:cNvPr>
          <p:cNvPicPr>
            <a:picLocks noChangeAspect="1"/>
          </p:cNvPicPr>
          <p:nvPr/>
        </p:nvPicPr>
        <p:blipFill>
          <a:blip r:embed="rId2"/>
          <a:stretch>
            <a:fillRect/>
          </a:stretch>
        </p:blipFill>
        <p:spPr>
          <a:xfrm>
            <a:off x="-3089" y="681"/>
            <a:ext cx="12198178" cy="6856638"/>
          </a:xfrm>
          <a:prstGeom prst="rect">
            <a:avLst/>
          </a:prstGeom>
        </p:spPr>
      </p:pic>
      <p:cxnSp>
        <p:nvCxnSpPr>
          <p:cNvPr id="14" name="Straight Connector 13">
            <a:extLst>
              <a:ext uri="{FF2B5EF4-FFF2-40B4-BE49-F238E27FC236}">
                <a16:creationId xmlns:a16="http://schemas.microsoft.com/office/drawing/2014/main" id="{837CF948-9F12-4674-98E3-7A7FE57A19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A person looking at a magnifying glass&#10;&#10;Description automatically generated">
            <a:extLst>
              <a:ext uri="{FF2B5EF4-FFF2-40B4-BE49-F238E27FC236}">
                <a16:creationId xmlns:a16="http://schemas.microsoft.com/office/drawing/2014/main" id="{A33BDE50-0FA6-4E87-AC9E-ACBAB5CA009E}"/>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8000"/>
                    </a14:imgEffect>
                  </a14:imgLayer>
                </a14:imgProps>
              </a:ext>
            </a:extLst>
          </a:blip>
          <a:srcRect l="21872" r="21872"/>
          <a:stretch/>
        </p:blipFill>
        <p:spPr>
          <a:xfrm>
            <a:off x="8067523" y="2906875"/>
            <a:ext cx="3149608" cy="3135226"/>
          </a:xfrm>
          <a:prstGeom prst="ellipse">
            <a:avLst/>
          </a:prstGeom>
          <a:effectLst>
            <a:outerShdw blurRad="977900" dist="38100" dir="4740000">
              <a:srgbClr val="A5A5A5">
                <a:alpha val="39000"/>
              </a:srgbClr>
            </a:outerShdw>
          </a:effectLst>
        </p:spPr>
      </p:pic>
      <p:pic>
        <p:nvPicPr>
          <p:cNvPr id="6" name="Picture 5" descr="A tree in a field with the sun shining through&#10;&#10;Description automatically generated">
            <a:extLst>
              <a:ext uri="{FF2B5EF4-FFF2-40B4-BE49-F238E27FC236}">
                <a16:creationId xmlns:a16="http://schemas.microsoft.com/office/drawing/2014/main" id="{7E9163E8-617A-43D5-9485-19E129F806EC}"/>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8000"/>
                    </a14:imgEffect>
                  </a14:imgLayer>
                </a14:imgProps>
              </a:ext>
            </a:extLst>
          </a:blip>
          <a:srcRect l="16584" r="16584"/>
          <a:stretch/>
        </p:blipFill>
        <p:spPr>
          <a:xfrm>
            <a:off x="1100116" y="2920798"/>
            <a:ext cx="3133575" cy="3125781"/>
          </a:xfrm>
          <a:prstGeom prst="ellipse">
            <a:avLst/>
          </a:prstGeom>
          <a:effectLst>
            <a:outerShdw blurRad="977900" dist="38100" dir="4080000">
              <a:srgbClr val="A5A5A5">
                <a:alpha val="38000"/>
              </a:srgbClr>
            </a:outerShdw>
          </a:effectLst>
        </p:spPr>
      </p:pic>
      <p:pic>
        <p:nvPicPr>
          <p:cNvPr id="4" name="Picture 3" descr="A group of women with computer and paper airplane flying&#10;&#10;Description automatically generated">
            <a:extLst>
              <a:ext uri="{FF2B5EF4-FFF2-40B4-BE49-F238E27FC236}">
                <a16:creationId xmlns:a16="http://schemas.microsoft.com/office/drawing/2014/main" id="{6F5C115D-2E57-E6FE-767B-757486A29288}"/>
              </a:ext>
            </a:extLst>
          </p:cNvPr>
          <p:cNvPicPr>
            <a:picLocks/>
          </p:cNvPicPr>
          <p:nvPr/>
        </p:nvPicPr>
        <p:blipFill rotWithShape="1">
          <a:blip r:embed="rId7">
            <a:extLst>
              <a:ext uri="{BEBA8EAE-BF5A-486C-A8C5-ECC9F3942E4B}">
                <a14:imgProps xmlns:a14="http://schemas.microsoft.com/office/drawing/2010/main">
                  <a14:imgLayer r:embed="rId8">
                    <a14:imgEffect>
                      <a14:brightnessContrast bright="-48000"/>
                    </a14:imgEffect>
                  </a14:imgLayer>
                </a14:imgProps>
              </a:ext>
            </a:extLst>
          </a:blip>
          <a:srcRect l="21887" r="21887"/>
          <a:stretch/>
        </p:blipFill>
        <p:spPr>
          <a:xfrm>
            <a:off x="5351593" y="2641803"/>
            <a:ext cx="3656854" cy="3658404"/>
          </a:xfrm>
          <a:prstGeom prst="ellipse">
            <a:avLst/>
          </a:prstGeom>
          <a:effectLst>
            <a:outerShdw blurRad="965200" dist="38100" dir="3660000">
              <a:srgbClr val="A5A5A5">
                <a:alpha val="39000"/>
              </a:srgbClr>
            </a:outerShdw>
          </a:effectLst>
        </p:spPr>
      </p:pic>
      <p:pic>
        <p:nvPicPr>
          <p:cNvPr id="8" name="Picture 7">
            <a:extLst>
              <a:ext uri="{FF2B5EF4-FFF2-40B4-BE49-F238E27FC236}">
                <a16:creationId xmlns:a16="http://schemas.microsoft.com/office/drawing/2014/main" id="{D56F3890-58B0-EEBF-CE05-0E6BBC848A74}"/>
              </a:ext>
            </a:extLst>
          </p:cNvPr>
          <p:cNvPicPr>
            <a:picLocks noChangeAspect="1"/>
          </p:cNvPicPr>
          <p:nvPr/>
        </p:nvPicPr>
        <p:blipFill>
          <a:blip r:embed="rId9">
            <a:extLst>
              <a:ext uri="{28A0092B-C50C-407E-A947-70E740481C1C}">
                <a14:useLocalDpi xmlns:a14="http://schemas.microsoft.com/office/drawing/2010/main" val="0"/>
              </a:ext>
            </a:extLst>
          </a:blip>
          <a:srcRect t="225" b="225"/>
          <a:stretch/>
        </p:blipFill>
        <p:spPr>
          <a:xfrm>
            <a:off x="3008769" y="2286000"/>
            <a:ext cx="4591968" cy="4571318"/>
          </a:xfrm>
          <a:prstGeom prst="ellipse">
            <a:avLst/>
          </a:prstGeom>
          <a:effectLst>
            <a:outerShdw blurRad="977900" dist="38100" dir="4080000">
              <a:srgbClr val="A5A5A5">
                <a:alpha val="39000"/>
              </a:srgbClr>
            </a:outerShdw>
          </a:effectLst>
        </p:spPr>
      </p:pic>
      <p:sp>
        <p:nvSpPr>
          <p:cNvPr id="11" name="TextBox 10">
            <a:extLst>
              <a:ext uri="{FF2B5EF4-FFF2-40B4-BE49-F238E27FC236}">
                <a16:creationId xmlns:a16="http://schemas.microsoft.com/office/drawing/2014/main" id="{D3DEFA1B-FED5-2121-41D6-F09B84671DC7}"/>
              </a:ext>
            </a:extLst>
          </p:cNvPr>
          <p:cNvSpPr txBox="1"/>
          <p:nvPr/>
        </p:nvSpPr>
        <p:spPr>
          <a:xfrm>
            <a:off x="125599" y="1558120"/>
            <a:ext cx="532498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dirty="0">
                <a:latin typeface="Trade Gothic Next Cond"/>
              </a:rPr>
              <a:t>HIGHER ACCURACY</a:t>
            </a:r>
          </a:p>
        </p:txBody>
      </p:sp>
      <p:sp>
        <p:nvSpPr>
          <p:cNvPr id="13" name="TextBox 12">
            <a:extLst>
              <a:ext uri="{FF2B5EF4-FFF2-40B4-BE49-F238E27FC236}">
                <a16:creationId xmlns:a16="http://schemas.microsoft.com/office/drawing/2014/main" id="{6E148A87-CE63-EFF0-4175-ACE80F7F36E3}"/>
              </a:ext>
            </a:extLst>
          </p:cNvPr>
          <p:cNvSpPr txBox="1"/>
          <p:nvPr/>
        </p:nvSpPr>
        <p:spPr>
          <a:xfrm>
            <a:off x="576999" y="-80779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5" name="TextBox 14">
            <a:extLst>
              <a:ext uri="{FF2B5EF4-FFF2-40B4-BE49-F238E27FC236}">
                <a16:creationId xmlns:a16="http://schemas.microsoft.com/office/drawing/2014/main" id="{53AE0CA9-D884-911E-D9A1-38B22091C606}"/>
              </a:ext>
            </a:extLst>
          </p:cNvPr>
          <p:cNvSpPr txBox="1"/>
          <p:nvPr/>
        </p:nvSpPr>
        <p:spPr>
          <a:xfrm>
            <a:off x="4349454" y="5697366"/>
            <a:ext cx="2743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dirty="0">
                <a:solidFill>
                  <a:schemeClr val="tx1">
                    <a:lumMod val="65000"/>
                  </a:schemeClr>
                </a:solidFill>
              </a:rPr>
              <a:t>_ _ _ </a:t>
            </a:r>
            <a:r>
              <a:rPr lang="en-US" sz="7200" b="1" dirty="0"/>
              <a:t>_</a:t>
            </a:r>
          </a:p>
        </p:txBody>
      </p:sp>
    </p:spTree>
    <p:extLst>
      <p:ext uri="{BB962C8B-B14F-4D97-AF65-F5344CB8AC3E}">
        <p14:creationId xmlns:p14="http://schemas.microsoft.com/office/powerpoint/2010/main" val="2361368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network&#10;&#10;Description automatically generated">
            <a:extLst>
              <a:ext uri="{FF2B5EF4-FFF2-40B4-BE49-F238E27FC236}">
                <a16:creationId xmlns:a16="http://schemas.microsoft.com/office/drawing/2014/main" id="{1F7A27F3-09A2-6869-E678-86C6DFE730A9}"/>
              </a:ext>
            </a:extLst>
          </p:cNvPr>
          <p:cNvPicPr>
            <a:picLocks noChangeAspect="1"/>
          </p:cNvPicPr>
          <p:nvPr/>
        </p:nvPicPr>
        <p:blipFill rotWithShape="1">
          <a:blip r:embed="rId2">
            <a:alphaModFix amt="50000"/>
          </a:blip>
          <a:srcRect l="60" t="123" r="-10842" b="-322"/>
          <a:stretch/>
        </p:blipFill>
        <p:spPr>
          <a:xfrm>
            <a:off x="20" y="10"/>
            <a:ext cx="12204461" cy="6871631"/>
          </a:xfrm>
          <a:prstGeom prst="rect">
            <a:avLst/>
          </a:prstGeom>
        </p:spPr>
      </p:pic>
      <p:sp>
        <p:nvSpPr>
          <p:cNvPr id="2" name="Title 1">
            <a:extLst>
              <a:ext uri="{FF2B5EF4-FFF2-40B4-BE49-F238E27FC236}">
                <a16:creationId xmlns:a16="http://schemas.microsoft.com/office/drawing/2014/main" id="{957E4171-2CEA-7FAB-569B-0BDFDAE019FA}"/>
              </a:ext>
            </a:extLst>
          </p:cNvPr>
          <p:cNvSpPr>
            <a:spLocks noGrp="1"/>
          </p:cNvSpPr>
          <p:nvPr>
            <p:ph type="title"/>
          </p:nvPr>
        </p:nvSpPr>
        <p:spPr>
          <a:xfrm>
            <a:off x="3577166" y="-8470"/>
            <a:ext cx="4057650" cy="1698634"/>
          </a:xfrm>
        </p:spPr>
        <p:txBody>
          <a:bodyPr anchor="ctr">
            <a:normAutofit/>
          </a:bodyPr>
          <a:lstStyle/>
          <a:p>
            <a:pPr algn="ctr"/>
            <a:r>
              <a:rPr lang="en-US" dirty="0">
                <a:solidFill>
                  <a:srgbClr val="FFFFFF"/>
                </a:solidFill>
              </a:rPr>
              <a:t>FLOW DIAGRAM</a:t>
            </a:r>
          </a:p>
        </p:txBody>
      </p:sp>
      <p:pic>
        <p:nvPicPr>
          <p:cNvPr id="7" name="Picture 6">
            <a:extLst>
              <a:ext uri="{FF2B5EF4-FFF2-40B4-BE49-F238E27FC236}">
                <a16:creationId xmlns:a16="http://schemas.microsoft.com/office/drawing/2014/main" id="{C94B9739-AD54-B899-0C40-9ED6780FC3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0174" y="1377950"/>
            <a:ext cx="11904134" cy="4610100"/>
          </a:xfrm>
          <a:prstGeom prst="rect">
            <a:avLst/>
          </a:prstGeom>
        </p:spPr>
      </p:pic>
    </p:spTree>
    <p:extLst>
      <p:ext uri="{BB962C8B-B14F-4D97-AF65-F5344CB8AC3E}">
        <p14:creationId xmlns:p14="http://schemas.microsoft.com/office/powerpoint/2010/main" val="2847533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EE2BC33-F8B8-4768-AE46-E7CF6E3D7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05EB5AC-4150-4206-9DBE-37DD0EBFBC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lose-up of a network&#10;&#10;Description automatically generated">
            <a:extLst>
              <a:ext uri="{FF2B5EF4-FFF2-40B4-BE49-F238E27FC236}">
                <a16:creationId xmlns:a16="http://schemas.microsoft.com/office/drawing/2014/main" id="{CFCF5335-B305-5C65-DF28-3CFC6E3B528F}"/>
              </a:ext>
            </a:extLst>
          </p:cNvPr>
          <p:cNvPicPr>
            <a:picLocks noChangeAspect="1"/>
          </p:cNvPicPr>
          <p:nvPr/>
        </p:nvPicPr>
        <p:blipFill rotWithShape="1">
          <a:blip r:embed="rId2">
            <a:alphaModFix amt="50000"/>
          </a:blip>
          <a:srcRect t="7924" b="1714"/>
          <a:stretch/>
        </p:blipFill>
        <p:spPr>
          <a:xfrm>
            <a:off x="20" y="10"/>
            <a:ext cx="12191980" cy="6857990"/>
          </a:xfrm>
          <a:prstGeom prst="rect">
            <a:avLst/>
          </a:prstGeom>
        </p:spPr>
      </p:pic>
      <p:sp>
        <p:nvSpPr>
          <p:cNvPr id="2" name="Title 1">
            <a:extLst>
              <a:ext uri="{FF2B5EF4-FFF2-40B4-BE49-F238E27FC236}">
                <a16:creationId xmlns:a16="http://schemas.microsoft.com/office/drawing/2014/main" id="{7C6B2B8F-9801-D36C-CF2F-42EC7B1CA569}"/>
              </a:ext>
            </a:extLst>
          </p:cNvPr>
          <p:cNvSpPr>
            <a:spLocks noGrp="1"/>
          </p:cNvSpPr>
          <p:nvPr>
            <p:ph type="title"/>
          </p:nvPr>
        </p:nvSpPr>
        <p:spPr>
          <a:xfrm>
            <a:off x="-168444" y="1304175"/>
            <a:ext cx="3769377" cy="3948544"/>
          </a:xfrm>
        </p:spPr>
        <p:txBody>
          <a:bodyPr anchor="ctr">
            <a:normAutofit/>
          </a:bodyPr>
          <a:lstStyle/>
          <a:p>
            <a:pPr algn="r"/>
            <a:r>
              <a:rPr lang="en-US" b="0" dirty="0">
                <a:solidFill>
                  <a:srgbClr val="FFFFFF"/>
                </a:solidFill>
              </a:rPr>
              <a:t>USED LIBRARIES</a:t>
            </a:r>
          </a:p>
        </p:txBody>
      </p:sp>
      <p:graphicFrame>
        <p:nvGraphicFramePr>
          <p:cNvPr id="10" name="Content Placeholder 9">
            <a:extLst>
              <a:ext uri="{FF2B5EF4-FFF2-40B4-BE49-F238E27FC236}">
                <a16:creationId xmlns:a16="http://schemas.microsoft.com/office/drawing/2014/main" id="{152C2843-8FB0-FDD2-D3D6-C1FD7BED8738}"/>
              </a:ext>
            </a:extLst>
          </p:cNvPr>
          <p:cNvGraphicFramePr>
            <a:graphicFrameLocks noGrp="1"/>
          </p:cNvGraphicFramePr>
          <p:nvPr>
            <p:ph idx="1"/>
            <p:extLst>
              <p:ext uri="{D42A27DB-BD31-4B8C-83A1-F6EECF244321}">
                <p14:modId xmlns:p14="http://schemas.microsoft.com/office/powerpoint/2010/main" val="2883082429"/>
              </p:ext>
            </p:extLst>
          </p:nvPr>
        </p:nvGraphicFramePr>
        <p:xfrm>
          <a:off x="4333164" y="523164"/>
          <a:ext cx="7402347" cy="5758750"/>
        </p:xfrm>
        <a:graphic>
          <a:graphicData uri="http://schemas.openxmlformats.org/drawingml/2006/table">
            <a:tbl>
              <a:tblPr firstRow="1" bandRow="1">
                <a:tableStyleId>{35758FB7-9AC5-4552-8A53-C91805E547FA}</a:tableStyleId>
              </a:tblPr>
              <a:tblGrid>
                <a:gridCol w="2467449">
                  <a:extLst>
                    <a:ext uri="{9D8B030D-6E8A-4147-A177-3AD203B41FA5}">
                      <a16:colId xmlns:a16="http://schemas.microsoft.com/office/drawing/2014/main" val="1163746045"/>
                    </a:ext>
                  </a:extLst>
                </a:gridCol>
                <a:gridCol w="2467449">
                  <a:extLst>
                    <a:ext uri="{9D8B030D-6E8A-4147-A177-3AD203B41FA5}">
                      <a16:colId xmlns:a16="http://schemas.microsoft.com/office/drawing/2014/main" val="1544422433"/>
                    </a:ext>
                  </a:extLst>
                </a:gridCol>
                <a:gridCol w="2467449">
                  <a:extLst>
                    <a:ext uri="{9D8B030D-6E8A-4147-A177-3AD203B41FA5}">
                      <a16:colId xmlns:a16="http://schemas.microsoft.com/office/drawing/2014/main" val="3937540496"/>
                    </a:ext>
                  </a:extLst>
                </a:gridCol>
              </a:tblGrid>
              <a:tr h="1537607">
                <a:tc>
                  <a:txBody>
                    <a:bodyPr/>
                    <a:lstStyle/>
                    <a:p>
                      <a:pPr algn="ctr"/>
                      <a:r>
                        <a:rPr lang="en-US" sz="2800" dirty="0"/>
                        <a:t>Transformers</a:t>
                      </a:r>
                    </a:p>
                  </a:txBody>
                  <a:tcPr anchor="ctr"/>
                </a:tc>
                <a:tc>
                  <a:txBody>
                    <a:bodyPr/>
                    <a:lstStyle/>
                    <a:p>
                      <a:pPr algn="ctr"/>
                      <a:r>
                        <a:rPr lang="en-US" sz="2800" dirty="0" err="1"/>
                        <a:t>PyMuPdf</a:t>
                      </a:r>
                      <a:endParaRPr lang="en-US" sz="2800" dirty="0"/>
                    </a:p>
                  </a:txBody>
                  <a:tcPr anchor="ctr"/>
                </a:tc>
                <a:tc>
                  <a:txBody>
                    <a:bodyPr/>
                    <a:lstStyle/>
                    <a:p>
                      <a:pPr algn="ctr"/>
                      <a:r>
                        <a:rPr lang="en-US" sz="2800" dirty="0"/>
                        <a:t>NLTK</a:t>
                      </a:r>
                    </a:p>
                  </a:txBody>
                  <a:tcPr anchor="ctr"/>
                </a:tc>
                <a:extLst>
                  <a:ext uri="{0D108BD9-81ED-4DB2-BD59-A6C34878D82A}">
                    <a16:rowId xmlns:a16="http://schemas.microsoft.com/office/drawing/2014/main" val="506377024"/>
                  </a:ext>
                </a:extLst>
              </a:tr>
              <a:tr h="2299607">
                <a:tc>
                  <a:txBody>
                    <a:bodyPr/>
                    <a:lstStyle/>
                    <a:p>
                      <a:pPr lvl="0" algn="ctr">
                        <a:buNone/>
                      </a:pPr>
                      <a:r>
                        <a:rPr lang="en-US" sz="2400" u="none" strike="noStrike" noProof="0" dirty="0">
                          <a:solidFill>
                            <a:srgbClr val="000000"/>
                          </a:solidFill>
                        </a:rPr>
                        <a:t>Llama 2 model</a:t>
                      </a:r>
                    </a:p>
                    <a:p>
                      <a:pPr lvl="0" algn="ctr">
                        <a:buNone/>
                      </a:pPr>
                      <a:r>
                        <a:rPr lang="en-US" sz="2400" u="none" strike="noStrike" noProof="0" dirty="0">
                          <a:solidFill>
                            <a:srgbClr val="000000"/>
                          </a:solidFill>
                        </a:rPr>
                        <a:t>integration</a:t>
                      </a:r>
                    </a:p>
                  </a:txBody>
                  <a:tcPr anchor="ctr"/>
                </a:tc>
                <a:tc>
                  <a:txBody>
                    <a:bodyPr/>
                    <a:lstStyle/>
                    <a:p>
                      <a:pPr marL="0" lvl="0" indent="0" algn="ctr">
                        <a:lnSpc>
                          <a:spcPct val="100000"/>
                        </a:lnSpc>
                        <a:spcBef>
                          <a:spcPts val="0"/>
                        </a:spcBef>
                        <a:spcAft>
                          <a:spcPts val="0"/>
                        </a:spcAft>
                        <a:buNone/>
                      </a:pPr>
                      <a:r>
                        <a:rPr lang="en-US" sz="2400" u="none" strike="noStrike" noProof="0" dirty="0"/>
                        <a:t>Text Extraction </a:t>
                      </a:r>
                    </a:p>
                    <a:p>
                      <a:pPr marL="0" lvl="0" indent="0" algn="ctr">
                        <a:lnSpc>
                          <a:spcPct val="100000"/>
                        </a:lnSpc>
                        <a:spcBef>
                          <a:spcPts val="0"/>
                        </a:spcBef>
                        <a:spcAft>
                          <a:spcPts val="0"/>
                        </a:spcAft>
                        <a:buNone/>
                      </a:pPr>
                      <a:r>
                        <a:rPr lang="en-US" sz="2400" u="none" strike="noStrike" noProof="0" dirty="0"/>
                        <a:t>From pdf</a:t>
                      </a:r>
                    </a:p>
                  </a:txBody>
                  <a:tcPr anchor="ctr"/>
                </a:tc>
                <a:tc>
                  <a:txBody>
                    <a:bodyPr/>
                    <a:lstStyle/>
                    <a:p>
                      <a:pPr marL="0" lvl="0" indent="0" algn="ctr">
                        <a:lnSpc>
                          <a:spcPct val="100000"/>
                        </a:lnSpc>
                        <a:spcBef>
                          <a:spcPts val="0"/>
                        </a:spcBef>
                        <a:spcAft>
                          <a:spcPts val="0"/>
                        </a:spcAft>
                        <a:buNone/>
                      </a:pPr>
                      <a:r>
                        <a:rPr lang="en-US" sz="2400" u="none" strike="noStrike" noProof="0" dirty="0"/>
                        <a:t>Sentiment</a:t>
                      </a:r>
                    </a:p>
                    <a:p>
                      <a:pPr marL="0" lvl="0" indent="0" algn="ctr">
                        <a:lnSpc>
                          <a:spcPct val="100000"/>
                        </a:lnSpc>
                        <a:spcBef>
                          <a:spcPts val="0"/>
                        </a:spcBef>
                        <a:spcAft>
                          <a:spcPts val="0"/>
                        </a:spcAft>
                        <a:buNone/>
                      </a:pPr>
                      <a:r>
                        <a:rPr lang="en-US" sz="2400" u="none" strike="noStrike" noProof="0" dirty="0"/>
                        <a:t>Analysis</a:t>
                      </a:r>
                    </a:p>
                    <a:p>
                      <a:pPr marL="0" lvl="0" indent="0" algn="ctr">
                        <a:lnSpc>
                          <a:spcPct val="100000"/>
                        </a:lnSpc>
                        <a:spcBef>
                          <a:spcPts val="0"/>
                        </a:spcBef>
                        <a:spcAft>
                          <a:spcPts val="0"/>
                        </a:spcAft>
                        <a:buNone/>
                      </a:pPr>
                      <a:r>
                        <a:rPr lang="en-US" sz="2400" u="none" strike="noStrike" noProof="0" dirty="0"/>
                        <a:t>Of conversation</a:t>
                      </a:r>
                    </a:p>
                  </a:txBody>
                  <a:tcPr anchor="ctr"/>
                </a:tc>
                <a:extLst>
                  <a:ext uri="{0D108BD9-81ED-4DB2-BD59-A6C34878D82A}">
                    <a16:rowId xmlns:a16="http://schemas.microsoft.com/office/drawing/2014/main" val="2639372870"/>
                  </a:ext>
                </a:extLst>
              </a:tr>
              <a:tr h="1921536">
                <a:tc>
                  <a:txBody>
                    <a:bodyPr/>
                    <a:lstStyle/>
                    <a:p>
                      <a:pPr lvl="0" algn="ctr">
                        <a:buNone/>
                      </a:pPr>
                      <a:r>
                        <a:rPr lang="en-US" sz="2400" u="none" strike="noStrike" noProof="0" dirty="0"/>
                        <a:t>Prompting</a:t>
                      </a:r>
                    </a:p>
                    <a:p>
                      <a:pPr lvl="0" algn="ctr">
                        <a:buNone/>
                      </a:pPr>
                      <a:r>
                        <a:rPr lang="en-US" sz="2400" u="none" strike="noStrike" noProof="0" dirty="0"/>
                        <a:t>Model</a:t>
                      </a:r>
                    </a:p>
                    <a:p>
                      <a:pPr lvl="0" algn="ctr">
                        <a:buNone/>
                      </a:pPr>
                      <a:r>
                        <a:rPr lang="en-US" sz="2400" u="none" strike="noStrike" noProof="0" dirty="0"/>
                        <a:t>For </a:t>
                      </a:r>
                    </a:p>
                    <a:p>
                      <a:pPr lvl="0" algn="ctr">
                        <a:buNone/>
                      </a:pPr>
                      <a:r>
                        <a:rPr lang="en-US" sz="2400" u="none" strike="noStrike" noProof="0" dirty="0"/>
                        <a:t>Feature </a:t>
                      </a:r>
                    </a:p>
                    <a:p>
                      <a:pPr lvl="0" algn="ctr">
                        <a:buNone/>
                      </a:pPr>
                      <a:r>
                        <a:rPr lang="en-US" sz="2400" u="none" strike="noStrike" noProof="0" dirty="0"/>
                        <a:t>extraction</a:t>
                      </a:r>
                    </a:p>
                  </a:txBody>
                  <a:tcPr anchor="ctr"/>
                </a:tc>
                <a:tc>
                  <a:txBody>
                    <a:bodyPr/>
                    <a:lstStyle/>
                    <a:p>
                      <a:pPr marL="0" lvl="0" indent="0" algn="ctr">
                        <a:lnSpc>
                          <a:spcPct val="100000"/>
                        </a:lnSpc>
                        <a:spcBef>
                          <a:spcPts val="0"/>
                        </a:spcBef>
                        <a:spcAft>
                          <a:spcPts val="0"/>
                        </a:spcAft>
                        <a:buNone/>
                      </a:pPr>
                      <a:r>
                        <a:rPr lang="en-US" sz="2400" u="none" strike="noStrike" noProof="0" dirty="0"/>
                        <a:t>--</a:t>
                      </a:r>
                    </a:p>
                  </a:txBody>
                  <a:tcPr anchor="ctr"/>
                </a:tc>
                <a:tc>
                  <a:txBody>
                    <a:bodyPr/>
                    <a:lstStyle/>
                    <a:p>
                      <a:pPr marL="0" lvl="0" indent="0" algn="ctr">
                        <a:lnSpc>
                          <a:spcPct val="100000"/>
                        </a:lnSpc>
                        <a:spcBef>
                          <a:spcPts val="0"/>
                        </a:spcBef>
                        <a:spcAft>
                          <a:spcPts val="0"/>
                        </a:spcAft>
                        <a:buNone/>
                      </a:pPr>
                      <a:r>
                        <a:rPr lang="en-US" sz="2400" u="none" strike="noStrike" noProof="0" dirty="0"/>
                        <a:t>--</a:t>
                      </a:r>
                    </a:p>
                  </a:txBody>
                  <a:tcPr anchor="ctr"/>
                </a:tc>
                <a:extLst>
                  <a:ext uri="{0D108BD9-81ED-4DB2-BD59-A6C34878D82A}">
                    <a16:rowId xmlns:a16="http://schemas.microsoft.com/office/drawing/2014/main" val="2093113976"/>
                  </a:ext>
                </a:extLst>
              </a:tr>
            </a:tbl>
          </a:graphicData>
        </a:graphic>
      </p:graphicFrame>
      <p:cxnSp>
        <p:nvCxnSpPr>
          <p:cNvPr id="11" name="Straight Arrow Connector 10">
            <a:extLst>
              <a:ext uri="{FF2B5EF4-FFF2-40B4-BE49-F238E27FC236}">
                <a16:creationId xmlns:a16="http://schemas.microsoft.com/office/drawing/2014/main" id="{CDFBE4BB-F5F7-7C3C-466C-48F8C386E9D1}"/>
              </a:ext>
            </a:extLst>
          </p:cNvPr>
          <p:cNvCxnSpPr/>
          <p:nvPr/>
        </p:nvCxnSpPr>
        <p:spPr>
          <a:xfrm>
            <a:off x="3771740" y="2111644"/>
            <a:ext cx="10333" cy="2632126"/>
          </a:xfrm>
          <a:prstGeom prst="straightConnector1">
            <a:avLst/>
          </a:prstGeom>
          <a:ln w="57150">
            <a:solidFill>
              <a:schemeClr val="tx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23067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Horizontal)">
                                      <p:cBhvr>
                                        <p:cTn id="7" dur="500"/>
                                        <p:tgtEl>
                                          <p:spTgt spid="11"/>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right)">
                                      <p:cBhvr>
                                        <p:cTn id="11" dur="500"/>
                                        <p:tgtEl>
                                          <p:spTgt spid="2"/>
                                        </p:tgtEl>
                                      </p:cBhvr>
                                    </p:animEffect>
                                  </p:childTnLst>
                                </p:cTn>
                              </p:par>
                              <p:par>
                                <p:cTn id="12" presetID="22" presetClass="entr" presetSubtype="4"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down)">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EE2BC33-F8B8-4768-AE46-E7CF6E3D7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05EB5AC-4150-4206-9DBE-37DD0EBFBC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lose-up of a network&#10;&#10;Description automatically generated">
            <a:extLst>
              <a:ext uri="{FF2B5EF4-FFF2-40B4-BE49-F238E27FC236}">
                <a16:creationId xmlns:a16="http://schemas.microsoft.com/office/drawing/2014/main" id="{CFCF5335-B305-5C65-DF28-3CFC6E3B528F}"/>
              </a:ext>
            </a:extLst>
          </p:cNvPr>
          <p:cNvPicPr>
            <a:picLocks noChangeAspect="1"/>
          </p:cNvPicPr>
          <p:nvPr/>
        </p:nvPicPr>
        <p:blipFill rotWithShape="1">
          <a:blip r:embed="rId2">
            <a:alphaModFix amt="50000"/>
          </a:blip>
          <a:srcRect t="7924" b="1714"/>
          <a:stretch/>
        </p:blipFill>
        <p:spPr>
          <a:xfrm>
            <a:off x="20" y="10"/>
            <a:ext cx="12191980" cy="6857990"/>
          </a:xfrm>
          <a:prstGeom prst="rect">
            <a:avLst/>
          </a:prstGeom>
        </p:spPr>
      </p:pic>
      <p:sp>
        <p:nvSpPr>
          <p:cNvPr id="2" name="Title 1">
            <a:extLst>
              <a:ext uri="{FF2B5EF4-FFF2-40B4-BE49-F238E27FC236}">
                <a16:creationId xmlns:a16="http://schemas.microsoft.com/office/drawing/2014/main" id="{7C6B2B8F-9801-D36C-CF2F-42EC7B1CA569}"/>
              </a:ext>
            </a:extLst>
          </p:cNvPr>
          <p:cNvSpPr>
            <a:spLocks noGrp="1"/>
          </p:cNvSpPr>
          <p:nvPr>
            <p:ph type="title"/>
          </p:nvPr>
        </p:nvSpPr>
        <p:spPr>
          <a:xfrm>
            <a:off x="-265434" y="1344815"/>
            <a:ext cx="3769377" cy="3948544"/>
          </a:xfrm>
        </p:spPr>
        <p:txBody>
          <a:bodyPr anchor="ctr">
            <a:normAutofit/>
          </a:bodyPr>
          <a:lstStyle/>
          <a:p>
            <a:pPr algn="r"/>
            <a:r>
              <a:rPr lang="en-US" b="0" dirty="0">
                <a:solidFill>
                  <a:srgbClr val="FFFFFF"/>
                </a:solidFill>
              </a:rPr>
              <a:t>FEATURES</a:t>
            </a:r>
            <a:br>
              <a:rPr lang="en-US" b="0" dirty="0">
                <a:solidFill>
                  <a:srgbClr val="FFFFFF"/>
                </a:solidFill>
              </a:rPr>
            </a:br>
            <a:r>
              <a:rPr lang="en-US" b="0" dirty="0">
                <a:solidFill>
                  <a:srgbClr val="FFFFFF"/>
                </a:solidFill>
              </a:rPr>
              <a:t>EXTRACTION</a:t>
            </a:r>
          </a:p>
        </p:txBody>
      </p:sp>
      <p:cxnSp>
        <p:nvCxnSpPr>
          <p:cNvPr id="11" name="Straight Arrow Connector 10">
            <a:extLst>
              <a:ext uri="{FF2B5EF4-FFF2-40B4-BE49-F238E27FC236}">
                <a16:creationId xmlns:a16="http://schemas.microsoft.com/office/drawing/2014/main" id="{CDFBE4BB-F5F7-7C3C-466C-48F8C386E9D1}"/>
              </a:ext>
            </a:extLst>
          </p:cNvPr>
          <p:cNvCxnSpPr/>
          <p:nvPr/>
        </p:nvCxnSpPr>
        <p:spPr>
          <a:xfrm>
            <a:off x="3771740" y="2111644"/>
            <a:ext cx="10333" cy="2632126"/>
          </a:xfrm>
          <a:prstGeom prst="straightConnector1">
            <a:avLst/>
          </a:prstGeom>
          <a:ln w="57150">
            <a:solidFill>
              <a:schemeClr val="tx1"/>
            </a:solidFill>
          </a:ln>
        </p:spPr>
        <p:style>
          <a:lnRef idx="3">
            <a:schemeClr val="dk1"/>
          </a:lnRef>
          <a:fillRef idx="0">
            <a:schemeClr val="dk1"/>
          </a:fillRef>
          <a:effectRef idx="2">
            <a:schemeClr val="dk1"/>
          </a:effectRef>
          <a:fontRef idx="minor">
            <a:schemeClr val="tx1"/>
          </a:fontRef>
        </p:style>
      </p:cxnSp>
      <p:sp>
        <p:nvSpPr>
          <p:cNvPr id="4" name="Content Placeholder 3">
            <a:extLst>
              <a:ext uri="{FF2B5EF4-FFF2-40B4-BE49-F238E27FC236}">
                <a16:creationId xmlns:a16="http://schemas.microsoft.com/office/drawing/2014/main" id="{8C0834CC-64FF-40F3-A2A3-77AD37FE0654}"/>
              </a:ext>
            </a:extLst>
          </p:cNvPr>
          <p:cNvSpPr>
            <a:spLocks noGrp="1"/>
          </p:cNvSpPr>
          <p:nvPr>
            <p:ph idx="1"/>
          </p:nvPr>
        </p:nvSpPr>
        <p:spPr>
          <a:xfrm>
            <a:off x="4481115" y="668924"/>
            <a:ext cx="7080446" cy="2257156"/>
          </a:xfrm>
        </p:spPr>
        <p:txBody>
          <a:bodyPr>
            <a:normAutofit fontScale="92500" lnSpcReduction="10000"/>
          </a:bodyPr>
          <a:lstStyle/>
          <a:p>
            <a:pPr marL="0" indent="0">
              <a:buNone/>
            </a:pPr>
            <a:r>
              <a:rPr lang="en-US" dirty="0"/>
              <a:t>In the car sales conversation, the customer’s requirements included the type of car (Hatchback, SUV, Sedan), fuel type, color, distance traveled, make year, and transmission type. The company policies discussed were free RC transfer, a 5-day money back guarantee, free RSA for one year, and a return policy. However, the customer raised several objections related to the refurbishment quality, car issues, price issues, and overall customer experience.</a:t>
            </a:r>
            <a:endParaRPr lang="en-IN" dirty="0"/>
          </a:p>
        </p:txBody>
      </p:sp>
      <p:pic>
        <p:nvPicPr>
          <p:cNvPr id="6" name="Picture 5">
            <a:extLst>
              <a:ext uri="{FF2B5EF4-FFF2-40B4-BE49-F238E27FC236}">
                <a16:creationId xmlns:a16="http://schemas.microsoft.com/office/drawing/2014/main" id="{AE265248-5A9C-5BB2-5DB5-9F0C3C54A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9205" y="3360471"/>
            <a:ext cx="6217625" cy="3174897"/>
          </a:xfrm>
          <a:prstGeom prst="rect">
            <a:avLst/>
          </a:prstGeom>
        </p:spPr>
      </p:pic>
    </p:spTree>
    <p:extLst>
      <p:ext uri="{BB962C8B-B14F-4D97-AF65-F5344CB8AC3E}">
        <p14:creationId xmlns:p14="http://schemas.microsoft.com/office/powerpoint/2010/main" val="647557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Horizontal)">
                                      <p:cBhvr>
                                        <p:cTn id="7" dur="500"/>
                                        <p:tgtEl>
                                          <p:spTgt spid="11"/>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right)">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1000"/>
                                        <p:tgtEl>
                                          <p:spTgt spid="4">
                                            <p:txEl>
                                              <p:pRg st="0" end="0"/>
                                            </p:txEl>
                                          </p:spTgt>
                                        </p:tgtEl>
                                      </p:cBhvr>
                                    </p:animEffect>
                                    <p:anim calcmode="lin" valueType="num">
                                      <p:cBhvr>
                                        <p:cTn id="1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EE2BC33-F8B8-4768-AE46-E7CF6E3D7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05EB5AC-4150-4206-9DBE-37DD0EBFBC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lose-up of a network&#10;&#10;Description automatically generated">
            <a:extLst>
              <a:ext uri="{FF2B5EF4-FFF2-40B4-BE49-F238E27FC236}">
                <a16:creationId xmlns:a16="http://schemas.microsoft.com/office/drawing/2014/main" id="{CFCF5335-B305-5C65-DF28-3CFC6E3B528F}"/>
              </a:ext>
            </a:extLst>
          </p:cNvPr>
          <p:cNvPicPr>
            <a:picLocks noChangeAspect="1"/>
          </p:cNvPicPr>
          <p:nvPr/>
        </p:nvPicPr>
        <p:blipFill rotWithShape="1">
          <a:blip r:embed="rId2">
            <a:alphaModFix amt="50000"/>
          </a:blip>
          <a:srcRect t="7924" b="1714"/>
          <a:stretch/>
        </p:blipFill>
        <p:spPr>
          <a:xfrm>
            <a:off x="20" y="10"/>
            <a:ext cx="12191980" cy="6857990"/>
          </a:xfrm>
          <a:prstGeom prst="rect">
            <a:avLst/>
          </a:prstGeom>
        </p:spPr>
      </p:pic>
      <p:pic>
        <p:nvPicPr>
          <p:cNvPr id="9" name="Picture 8">
            <a:extLst>
              <a:ext uri="{FF2B5EF4-FFF2-40B4-BE49-F238E27FC236}">
                <a16:creationId xmlns:a16="http://schemas.microsoft.com/office/drawing/2014/main" id="{7841E661-B231-A1E5-9034-D33F0FC442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7415" y="1610642"/>
            <a:ext cx="4091305" cy="3636716"/>
          </a:xfrm>
          <a:prstGeom prst="rect">
            <a:avLst/>
          </a:prstGeom>
        </p:spPr>
      </p:pic>
      <p:pic>
        <p:nvPicPr>
          <p:cNvPr id="12" name="Picture 11">
            <a:extLst>
              <a:ext uri="{FF2B5EF4-FFF2-40B4-BE49-F238E27FC236}">
                <a16:creationId xmlns:a16="http://schemas.microsoft.com/office/drawing/2014/main" id="{B0DB7D3A-9C05-BE59-70C0-42018E5813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8653" y="1470155"/>
            <a:ext cx="5131348" cy="3917690"/>
          </a:xfrm>
          <a:prstGeom prst="rect">
            <a:avLst/>
          </a:prstGeom>
        </p:spPr>
      </p:pic>
    </p:spTree>
    <p:extLst>
      <p:ext uri="{BB962C8B-B14F-4D97-AF65-F5344CB8AC3E}">
        <p14:creationId xmlns:p14="http://schemas.microsoft.com/office/powerpoint/2010/main" val="634807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ortalVTI">
  <a:themeElements>
    <a:clrScheme name="AnalogousFromDarkSeedLeftStep">
      <a:dk1>
        <a:srgbClr val="000000"/>
      </a:dk1>
      <a:lt1>
        <a:srgbClr val="FFFFFF"/>
      </a:lt1>
      <a:dk2>
        <a:srgbClr val="2F1B30"/>
      </a:dk2>
      <a:lt2>
        <a:srgbClr val="F0F3F3"/>
      </a:lt2>
      <a:accent1>
        <a:srgbClr val="C34D63"/>
      </a:accent1>
      <a:accent2>
        <a:srgbClr val="B13B82"/>
      </a:accent2>
      <a:accent3>
        <a:srgbClr val="C14DC3"/>
      </a:accent3>
      <a:accent4>
        <a:srgbClr val="7E3BB1"/>
      </a:accent4>
      <a:accent5>
        <a:srgbClr val="5E4DC3"/>
      </a:accent5>
      <a:accent6>
        <a:srgbClr val="3B5BB1"/>
      </a:accent6>
      <a:hlink>
        <a:srgbClr val="7956C6"/>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emplate>Gallery</Template>
  <TotalTime>0</TotalTime>
  <Words>169</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Times New Roman</vt:lpstr>
      <vt:lpstr>Trade Gothic Next Cond</vt:lpstr>
      <vt:lpstr>Trade Gothic Next Light</vt:lpstr>
      <vt:lpstr>PortalVTI</vt:lpstr>
      <vt:lpstr>ABOUT US</vt:lpstr>
      <vt:lpstr>WHY WE DID?</vt:lpstr>
      <vt:lpstr>PowerPoint Presentation</vt:lpstr>
      <vt:lpstr>PowerPoint Presentation</vt:lpstr>
      <vt:lpstr>PowerPoint Presentation</vt:lpstr>
      <vt:lpstr>FLOW DIAGRAM</vt:lpstr>
      <vt:lpstr>USED LIBRARIES</vt:lpstr>
      <vt:lpstr>FEATURES EXTRACTION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Surya</dc:creator>
  <cp:lastModifiedBy>JAYASURIYA R</cp:lastModifiedBy>
  <cp:revision>330</cp:revision>
  <dcterms:created xsi:type="dcterms:W3CDTF">2024-07-08T13:25:44Z</dcterms:created>
  <dcterms:modified xsi:type="dcterms:W3CDTF">2024-08-29T12:49:45Z</dcterms:modified>
</cp:coreProperties>
</file>